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61" r:id="rId5"/>
    <p:sldId id="262" r:id="rId6"/>
    <p:sldId id="263" r:id="rId7"/>
    <p:sldId id="264" r:id="rId8"/>
    <p:sldId id="265" r:id="rId9"/>
    <p:sldId id="27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wn Taylor" initials="DT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11" autoAdjust="0"/>
    <p:restoredTop sz="94660"/>
  </p:normalViewPr>
  <p:slideViewPr>
    <p:cSldViewPr>
      <p:cViewPr>
        <p:scale>
          <a:sx n="50" d="100"/>
          <a:sy n="50" d="100"/>
        </p:scale>
        <p:origin x="-1680" y="-13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C0667-2909-451C-952B-6A3A433C2F77}" type="datetimeFigureOut">
              <a:rPr lang="en-US" smtClean="0"/>
              <a:t>7/12/2012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B44BE92-7269-4D55-8500-8BAA83F4C12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C0667-2909-451C-952B-6A3A433C2F77}" type="datetimeFigureOut">
              <a:rPr lang="en-US" smtClean="0"/>
              <a:t>7/12/2012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4BE92-7269-4D55-8500-8BAA83F4C12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B44BE92-7269-4D55-8500-8BAA83F4C12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C0667-2909-451C-952B-6A3A433C2F77}" type="datetimeFigureOut">
              <a:rPr lang="en-US" smtClean="0"/>
              <a:t>7/12/2012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C0667-2909-451C-952B-6A3A433C2F77}" type="datetimeFigureOut">
              <a:rPr lang="en-US" smtClean="0"/>
              <a:t>7/12/2012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B44BE92-7269-4D55-8500-8BAA83F4C12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C0667-2909-451C-952B-6A3A433C2F77}" type="datetimeFigureOut">
              <a:rPr lang="en-US" smtClean="0"/>
              <a:t>7/12/2012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B44BE92-7269-4D55-8500-8BAA83F4C12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26C0667-2909-451C-952B-6A3A433C2F77}" type="datetimeFigureOut">
              <a:rPr lang="en-US" smtClean="0"/>
              <a:t>7/12/2012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4BE92-7269-4D55-8500-8BAA83F4C12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C0667-2909-451C-952B-6A3A433C2F77}" type="datetimeFigureOut">
              <a:rPr lang="en-US" smtClean="0"/>
              <a:t>7/12/2012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B44BE92-7269-4D55-8500-8BAA83F4C12A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C0667-2909-451C-952B-6A3A433C2F77}" type="datetimeFigureOut">
              <a:rPr lang="en-US" smtClean="0"/>
              <a:t>7/12/2012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B44BE92-7269-4D55-8500-8BAA83F4C1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C0667-2909-451C-952B-6A3A433C2F77}" type="datetimeFigureOut">
              <a:rPr lang="en-US" smtClean="0"/>
              <a:t>7/12/2012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B44BE92-7269-4D55-8500-8BAA83F4C1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B44BE92-7269-4D55-8500-8BAA83F4C12A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C0667-2909-451C-952B-6A3A433C2F77}" type="datetimeFigureOut">
              <a:rPr lang="en-US" smtClean="0"/>
              <a:t>7/12/2012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B44BE92-7269-4D55-8500-8BAA83F4C12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26C0667-2909-451C-952B-6A3A433C2F77}" type="datetimeFigureOut">
              <a:rPr lang="en-US" smtClean="0"/>
              <a:t>7/12/2012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26C0667-2909-451C-952B-6A3A433C2F77}" type="datetimeFigureOut">
              <a:rPr lang="en-US" smtClean="0"/>
              <a:t>7/12/2012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B44BE92-7269-4D55-8500-8BAA83F4C12A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olk.edu/pla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olk.edu/bci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667000"/>
            <a:ext cx="6781800" cy="297180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sz="3600" dirty="0">
                <a:solidFill>
                  <a:schemeClr val="tx1"/>
                </a:solidFill>
              </a:rPr>
              <a:t>PRIOR LEARNING ASSESSMENT PORTFOLIO DEVELOPMENT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College Credit for Non-formal Learning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POLK STATE COLLEGE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732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Documentation – Captions or Artifacts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Job Descriptions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Performance Appraisals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Transcripts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Samples of Work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Testimonials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Certificates of Attendance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Evidence of Knowledge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9847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Appendices/Evaluation Forms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Additional materials if necessary such as references used in citations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Forms used by faculty assessor(s) to write the credit recommendation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1008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Questions to ask yourself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Can I differentiate my learning from my experience?</a:t>
            </a:r>
          </a:p>
          <a:p>
            <a:pPr marL="0" indent="0">
              <a:buNone/>
            </a:pP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Am I able to demonstrate my learning is appropriate in level and content to the course outcomes I am seeking?</a:t>
            </a:r>
          </a:p>
          <a:p>
            <a:pPr marL="0" indent="0">
              <a:buNone/>
            </a:pP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Can I demonstrate I possess the knowledge from my experience over time?</a:t>
            </a:r>
          </a:p>
          <a:p>
            <a:pPr marL="0" indent="0">
              <a:buNone/>
            </a:pP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 marL="0" indent="0" algn="r"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Cont’d on next page </a:t>
            </a:r>
            <a:r>
              <a:rPr lang="en-US" sz="36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097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Questions Continued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Am I able to demonstrate my learning for the courses I am requesting so it can be evaluated by an expert in the course/subject area?</a:t>
            </a:r>
          </a:p>
          <a:p>
            <a:pPr marL="0" indent="0"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Do I understand both practical and theoretical applications of the course(s)?</a:t>
            </a:r>
          </a:p>
          <a:p>
            <a:pPr marL="0" indent="0"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Is my learning able to be applied in general situations?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044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Criteria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In order to receive credit for PLA, the experience must be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college level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applicable to more than one environment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able to be validated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relevant to the student’s degree program</a:t>
            </a: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on-duplicative of credit that has already been earned.</a:t>
            </a:r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All of the above criteria must be met!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54294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0668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SLS 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2370 PLA Portfolio Development</a:t>
            </a:r>
            <a:b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752600"/>
            <a:ext cx="850392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SLS 2370 is a 2-credit,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eight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-week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online course.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This course provides: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n overview of the portfolio development process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structured activities to build components of a portfolio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systematic approach to portfolio development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irection in organization of documentation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amples of each portfolio requirement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32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How Do I Get Started?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457200" lvl="1" indent="0" algn="ctr">
              <a:buNone/>
            </a:pPr>
            <a:endParaRPr lang="en-US" dirty="0" smtClean="0"/>
          </a:p>
          <a:p>
            <a:pPr lvl="0"/>
            <a:r>
              <a:rPr lang="en-US" sz="2800" dirty="0">
                <a:latin typeface="Arial" pitchFamily="34" charset="0"/>
                <a:cs typeface="Arial" pitchFamily="34" charset="0"/>
              </a:rPr>
              <a:t>Q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ualifications for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PLA. You must: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 enrolled in a degree-seeking program at Polk State College</a:t>
            </a:r>
          </a:p>
          <a:p>
            <a:pPr lvl="1"/>
            <a:r>
              <a:rPr lang="en-US" sz="2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Have completed ENC 1101 and either attained placement in college-level math or completed college preparatory math courses</a:t>
            </a:r>
          </a:p>
          <a:p>
            <a:pPr lvl="1"/>
            <a:r>
              <a:rPr lang="en-US" sz="2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Have a minimum of 3 years professional experience</a:t>
            </a:r>
            <a:endParaRPr lang="en-US" sz="23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800" dirty="0" smtClean="0">
                <a:latin typeface="Arial" pitchFamily="34" charset="0"/>
                <a:cs typeface="Arial" pitchFamily="34" charset="0"/>
              </a:rPr>
              <a:t>Go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to </a:t>
            </a:r>
            <a:r>
              <a:rPr lang="en-US" sz="2800" u="sng" dirty="0" smtClean="0">
                <a:latin typeface="Arial" pitchFamily="34" charset="0"/>
                <a:cs typeface="Arial" pitchFamily="34" charset="0"/>
                <a:hlinkClick r:id="rId2"/>
              </a:rPr>
              <a:t>www.polk.edu/pla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Review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the following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documents and complete the tasks: 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3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Polk State Prior Learning Assessment Portfolio PowerPoint </a:t>
            </a:r>
            <a:r>
              <a:rPr lang="en-US" sz="23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(answer questions)</a:t>
            </a:r>
          </a:p>
          <a:p>
            <a:pPr lvl="1"/>
            <a:r>
              <a:rPr lang="en-US" sz="23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Polk State Prior Learning Portfolio Guidelines </a:t>
            </a:r>
            <a:r>
              <a:rPr lang="en-US" sz="23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(write abstract</a:t>
            </a:r>
            <a:r>
              <a:rPr lang="en-US" sz="2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274320" lvl="1" indent="0" algn="r">
              <a:buNone/>
            </a:pPr>
            <a:r>
              <a:rPr lang="en-US" sz="2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Cont’d </a:t>
            </a:r>
            <a:r>
              <a:rPr lang="en-US" sz="2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</a:t>
            </a:r>
            <a:endParaRPr lang="en-US" sz="23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36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How Do I Get Started, cont’d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Complete 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Polk State Request for Prior Learning Assessment Credit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form and submit to appropriate program director. Students must attach to this form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US" sz="24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Basic Course Information 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(BCI)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sheet 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for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each 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course they are requesting credit for (see 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2"/>
              </a:rPr>
              <a:t>www.polk.edu/bci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lvl="1">
              <a:buFont typeface="Wingdings" pitchFamily="2" charset="2"/>
              <a:buChar char="v"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responses 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 PLA questions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from the </a:t>
            </a:r>
            <a:r>
              <a:rPr lang="en-US" sz="24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Polk State Prior Learning Assessment Portfolio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PowerPoint</a:t>
            </a:r>
          </a:p>
          <a:p>
            <a:pPr lvl="1">
              <a:buFont typeface="Wingdings" pitchFamily="2" charset="2"/>
              <a:buChar char="v"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abstract written from the </a:t>
            </a:r>
            <a:r>
              <a:rPr lang="en-US" sz="24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Polk State Prior Learning Portfolio Guidelines </a:t>
            </a:r>
            <a:endParaRPr lang="en-US" sz="2400" b="1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en-US" sz="24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resume</a:t>
            </a:r>
          </a:p>
          <a:p>
            <a:pPr lvl="1">
              <a:buFont typeface="Wingdings" pitchFamily="2" charset="2"/>
              <a:buChar char="v"/>
            </a:pPr>
            <a:r>
              <a:rPr lang="en-US" sz="24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Unofficial copies of college transcripts </a:t>
            </a:r>
            <a:r>
              <a:rPr lang="en-US" sz="2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(if applicable)</a:t>
            </a:r>
            <a:endParaRPr lang="en-US" sz="2400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200" lvl="1" indent="0">
              <a:buNone/>
            </a:pP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58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How Do I Get Started, </a:t>
            </a:r>
            <a:r>
              <a:rPr lang="en-US" dirty="0" err="1" smtClean="0">
                <a:solidFill>
                  <a:schemeClr val="tx1"/>
                </a:solidFill>
              </a:rPr>
              <a:t>Con’t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400" dirty="0" smtClean="0">
                <a:latin typeface="Arial" pitchFamily="34" charset="0"/>
                <a:cs typeface="Arial" pitchFamily="34" charset="0"/>
              </a:rPr>
              <a:t>Meet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with appropriate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program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d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irector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400" dirty="0">
                <a:latin typeface="Arial" pitchFamily="34" charset="0"/>
                <a:cs typeface="Arial" pitchFamily="34" charset="0"/>
              </a:rPr>
              <a:t>Once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program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d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irector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approves request to pursue PLA, decide whether to develop the portfolio independently or to take SLS 2370 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PLA Portfolio Development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 to assist with portfolio development (taking this course is recommended).</a:t>
            </a:r>
          </a:p>
          <a:p>
            <a:pPr lvl="0"/>
            <a:r>
              <a:rPr lang="en-US" sz="2400" dirty="0">
                <a:latin typeface="Arial" pitchFamily="34" charset="0"/>
                <a:cs typeface="Arial" pitchFamily="34" charset="0"/>
              </a:rPr>
              <a:t>Pay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PLA fee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of $50 per credit requested.  This is a nonrefundable fee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Keep receipt to submit with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portfolio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0"/>
            <a:r>
              <a:rPr lang="en-US" sz="2400" dirty="0" smtClean="0">
                <a:latin typeface="Arial" pitchFamily="34" charset="0"/>
                <a:cs typeface="Arial" pitchFamily="34" charset="0"/>
              </a:rPr>
              <a:t>Build portfolio and submit to appropriate </a:t>
            </a:r>
            <a:r>
              <a:rPr lang="en-US" sz="2400" smtClean="0">
                <a:latin typeface="Arial" pitchFamily="34" charset="0"/>
                <a:cs typeface="Arial" pitchFamily="34" charset="0"/>
              </a:rPr>
              <a:t>program director.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9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458200" cy="914400"/>
          </a:xfrm>
        </p:spPr>
        <p:txBody>
          <a:bodyPr>
            <a:normAutofit fontScale="90000"/>
          </a:bodyPr>
          <a:lstStyle/>
          <a:p>
            <a:pPr marL="457200" lvl="1" indent="0"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 smtClean="0">
                <a:latin typeface="Arial" pitchFamily="34" charset="0"/>
                <a:cs typeface="Arial" pitchFamily="34" charset="0"/>
              </a:rPr>
              <a:t>Earn College Credit For Non-Formal Learning – Life and Work Experience!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 Prior Learning Assessment (PLA) Portfolio allows you to gain credit for knowledge you have gained in a variety of ways other than formal education. </a:t>
            </a:r>
          </a:p>
          <a:p>
            <a:pPr marL="0" indent="0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It is a process by which you demonstrate that what you have learned is equivalent to the learning taught in a postsecondary class.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76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How is Work/Life Experience 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valuated?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lvl="1"/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Students develop a portfolio that provides documentation that course outcomes have been met</a:t>
            </a:r>
          </a:p>
          <a:p>
            <a:pPr lvl="1"/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Course outcomes are met through</a:t>
            </a:r>
          </a:p>
          <a:p>
            <a:pPr lvl="2"/>
            <a:r>
              <a:rPr lang="en-US" sz="2200" dirty="0" smtClean="0">
                <a:latin typeface="Arial" pitchFamily="34" charset="0"/>
                <a:cs typeface="Arial" pitchFamily="34" charset="0"/>
              </a:rPr>
              <a:t>Training</a:t>
            </a:r>
          </a:p>
          <a:p>
            <a:pPr lvl="2"/>
            <a:r>
              <a:rPr lang="en-US" sz="2200" dirty="0" smtClean="0">
                <a:latin typeface="Arial" pitchFamily="34" charset="0"/>
                <a:cs typeface="Arial" pitchFamily="34" charset="0"/>
              </a:rPr>
              <a:t>Work experience</a:t>
            </a:r>
          </a:p>
          <a:p>
            <a:pPr lvl="2"/>
            <a:r>
              <a:rPr lang="en-US" sz="2200" dirty="0" smtClean="0">
                <a:latin typeface="Arial" pitchFamily="34" charset="0"/>
                <a:cs typeface="Arial" pitchFamily="34" charset="0"/>
              </a:rPr>
              <a:t>Responsibility/expertise</a:t>
            </a:r>
          </a:p>
          <a:p>
            <a:pPr lvl="2"/>
            <a:r>
              <a:rPr lang="en-US" sz="2200" dirty="0" smtClean="0">
                <a:latin typeface="Arial" pitchFamily="34" charset="0"/>
                <a:cs typeface="Arial" pitchFamily="34" charset="0"/>
              </a:rPr>
              <a:t>Life experience</a:t>
            </a:r>
          </a:p>
          <a:p>
            <a:pPr marL="594360" lvl="2" indent="0">
              <a:buNone/>
            </a:pPr>
            <a:endParaRPr lang="en-US" sz="2800" b="1" dirty="0" smtClean="0"/>
          </a:p>
          <a:p>
            <a:pPr marL="594360" lvl="2" indent="0">
              <a:buNone/>
            </a:pP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Note: Submission of portfolio does not guarantee credit will be approved.</a:t>
            </a:r>
          </a:p>
          <a:p>
            <a:pPr marL="594360" lvl="2" indent="0">
              <a:buNone/>
            </a:pPr>
            <a:endParaRPr lang="en-US" sz="2600" b="1" dirty="0">
              <a:latin typeface="Arial" pitchFamily="34" charset="0"/>
              <a:cs typeface="Arial" pitchFamily="34" charset="0"/>
            </a:endParaRPr>
          </a:p>
          <a:p>
            <a:pPr marL="594360" lvl="2" indent="0">
              <a:buNone/>
            </a:pP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Credit is awarded for </a:t>
            </a:r>
            <a:r>
              <a:rPr lang="en-US" sz="2600" b="1" u="sng" dirty="0" smtClean="0">
                <a:latin typeface="Arial" pitchFamily="34" charset="0"/>
                <a:cs typeface="Arial" pitchFamily="34" charset="0"/>
              </a:rPr>
              <a:t>learning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that occurred through experience – not for the experience itself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298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Examples of Where Learning Occurs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Experience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Employment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Workshops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Non-credit courses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Employer-sponsored training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Travel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Professional development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Volunteer activities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Awards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Conferences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Independent reading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Online training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Projects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Work Experience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Webinars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Recreation/hobbies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Self-directed study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Licenses (that do not qualify for articulated credit)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130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Elements of a Portfolio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Cover page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Table of contents</a:t>
            </a:r>
          </a:p>
          <a:p>
            <a:r>
              <a:rPr lang="en-US" b="1" i="1" dirty="0" smtClean="0">
                <a:latin typeface="Arial" pitchFamily="34" charset="0"/>
                <a:cs typeface="Arial" pitchFamily="34" charset="0"/>
              </a:rPr>
              <a:t>Request for Prior Learning </a:t>
            </a:r>
            <a:r>
              <a:rPr lang="en-US" b="1" i="1" dirty="0" smtClean="0">
                <a:latin typeface="Arial" pitchFamily="34" charset="0"/>
                <a:cs typeface="Arial" pitchFamily="34" charset="0"/>
              </a:rPr>
              <a:t> Assessment Credits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form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Course </a:t>
            </a:r>
            <a:r>
              <a:rPr lang="en-US" dirty="0">
                <a:latin typeface="Arial" pitchFamily="34" charset="0"/>
                <a:cs typeface="Arial" pitchFamily="34" charset="0"/>
              </a:rPr>
              <a:t>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yllabus/syllabi with detailed course learning outcomes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Abstract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Autobiography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Resume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Goal statements/degree audit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Chronological record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Narrative about knowledge acquired/significant learning outcome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Bibliography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Documents demonstrating learning outcomes achieved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Appendices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Evaluation forms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0883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Goal Statements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How prior learning assessment relates to your educational goal(s)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Statement on course(s) or outcomes being petitioned for credit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Signature of Authenticity – a signed statement stating the information provided is accurate and true representations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87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Chronological Record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Resume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Expanded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With or without training records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Detail significant activities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Chart format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What you know and can do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Work experience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Non-formal </a:t>
            </a:r>
            <a:r>
              <a:rPr lang="en-US" dirty="0">
                <a:latin typeface="Arial" pitchFamily="34" charset="0"/>
                <a:cs typeface="Arial" pitchFamily="34" charset="0"/>
              </a:rPr>
              <a:t>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earning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960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Narrative About Knowledge Acquired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An essay or competency statements demonstrating the match between student’s learning and college-level outcomes for each course petitioned.</a:t>
            </a:r>
          </a:p>
          <a:p>
            <a:pPr marL="0" indent="0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One essay is submitted for each course petitioned.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8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Documentation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Documents submitted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must  demonstrate learning outcomes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achieved.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9980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852</TotalTime>
  <Words>807</Words>
  <Application>Microsoft Office PowerPoint</Application>
  <PresentationFormat>On-screen Show (4:3)</PresentationFormat>
  <Paragraphs>151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Civic</vt:lpstr>
      <vt:lpstr>POLK STATE COLLEGE </vt:lpstr>
      <vt:lpstr>   Earn College Credit For Non-Formal Learning – Life and Work Experience!</vt:lpstr>
      <vt:lpstr>How is Work/Life Experience Evaluated?</vt:lpstr>
      <vt:lpstr>Examples of Where Learning Occurs</vt:lpstr>
      <vt:lpstr>Elements of a Portfolio</vt:lpstr>
      <vt:lpstr>Goal Statements</vt:lpstr>
      <vt:lpstr>Chronological Record</vt:lpstr>
      <vt:lpstr>Narrative About Knowledge Acquired</vt:lpstr>
      <vt:lpstr>Documentation</vt:lpstr>
      <vt:lpstr>Documentation – Captions or Artifacts</vt:lpstr>
      <vt:lpstr>Appendices/Evaluation Forms</vt:lpstr>
      <vt:lpstr>Questions to ask yourself</vt:lpstr>
      <vt:lpstr>Questions Continued</vt:lpstr>
      <vt:lpstr>Criteria</vt:lpstr>
      <vt:lpstr>SLS 2370 PLA Portfolio Development </vt:lpstr>
      <vt:lpstr>How Do I Get Started?</vt:lpstr>
      <vt:lpstr>How Do I Get Started, cont’d</vt:lpstr>
      <vt:lpstr>How Do I Get Started, Con’t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PRIOR LEARNING ASSESSMENT PORTFOLIO</dc:title>
  <dc:creator>Lori</dc:creator>
  <cp:lastModifiedBy>%username%</cp:lastModifiedBy>
  <cp:revision>42</cp:revision>
  <dcterms:created xsi:type="dcterms:W3CDTF">2012-02-21T12:11:20Z</dcterms:created>
  <dcterms:modified xsi:type="dcterms:W3CDTF">2012-07-12T18:28:08Z</dcterms:modified>
</cp:coreProperties>
</file>